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8" r:id="rId2"/>
    <p:sldId id="261" r:id="rId3"/>
    <p:sldId id="265" r:id="rId4"/>
    <p:sldId id="266" r:id="rId5"/>
    <p:sldId id="267" r:id="rId6"/>
    <p:sldId id="274" r:id="rId7"/>
    <p:sldId id="275" r:id="rId8"/>
    <p:sldId id="269" r:id="rId9"/>
    <p:sldId id="272" r:id="rId10"/>
    <p:sldId id="273" r:id="rId11"/>
    <p:sldId id="268" r:id="rId12"/>
    <p:sldId id="277" r:id="rId13"/>
  </p:sldIdLst>
  <p:sldSz cx="12192000" cy="6858000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91676" autoAdjust="0"/>
  </p:normalViewPr>
  <p:slideViewPr>
    <p:cSldViewPr snapToGrid="0">
      <p:cViewPr varScale="1">
        <p:scale>
          <a:sx n="103" d="100"/>
          <a:sy n="103" d="100"/>
        </p:scale>
        <p:origin x="144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97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9F8C2-11D6-4EF2-AA9F-E2ACDA69F1F7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700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902700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13C2C-8BA0-4EE0-A77A-897B1C146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22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70258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70258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B63A9B67-B33F-4819-B471-5963107C7C8E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71575"/>
            <a:ext cx="5622925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510565"/>
            <a:ext cx="5608320" cy="3690461"/>
          </a:xfrm>
          <a:prstGeom prst="rect">
            <a:avLst/>
          </a:prstGeom>
        </p:spPr>
        <p:txBody>
          <a:bodyPr vert="horz" lIns="93616" tIns="46808" rIns="93616" bIns="468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5"/>
            <a:ext cx="3037840" cy="470257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02345"/>
            <a:ext cx="3037840" cy="470257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BEDE1EEA-1643-421D-9AD0-AA1A26C3D7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511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20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Here’s a site layout consisting of 4 zones of CRV using the CRV Modulating Infrared Heating Control.</a:t>
            </a:r>
          </a:p>
          <a:p>
            <a:r>
              <a:rPr lang="en-US" baseline="0" dirty="0" smtClean="0"/>
              <a:t>Call out each part.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Reference IOM.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9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on/off multi-burner systems OR on/off CRV systems.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Simple</a:t>
            </a:r>
            <a:r>
              <a:rPr lang="en-US" baseline="0" dirty="0" smtClean="0"/>
              <a:t> way to control CRV via zone low voltage thermostats -</a:t>
            </a:r>
            <a:r>
              <a:rPr lang="en-US" dirty="0" smtClean="0"/>
              <a:t> 1 central location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do 2 systems/4 zones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 bacnet, no BMS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Ready to go from the box, programming not required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Panel indicator lights provide heating system operation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NEMA 1 rated enclosure provides additional durability in dirty</a:t>
            </a:r>
            <a:r>
              <a:rPr lang="en-US" baseline="0" dirty="0" smtClean="0"/>
              <a:t> environments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0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Before we get into the weeds, let’s start with what’s the one</a:t>
            </a:r>
            <a:r>
              <a:rPr lang="en-US" baseline="0" dirty="0" smtClean="0">
                <a:solidFill>
                  <a:schemeClr val="tx1"/>
                </a:solidFill>
              </a:rPr>
              <a:t> main reason, the big thing, why customers should buy our controls over others? </a:t>
            </a: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r>
              <a:rPr lang="en-US" baseline="0" dirty="0" smtClean="0">
                <a:solidFill>
                  <a:schemeClr val="tx1"/>
                </a:solidFill>
              </a:rPr>
              <a:t>This one main reason or big thing is referred to as a Value Proposition.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Value Proposition or Unique Selling Proposition is a concise statement explaining why customers</a:t>
            </a:r>
            <a:r>
              <a:rPr lang="en-US" baseline="0" dirty="0" smtClean="0">
                <a:solidFill>
                  <a:schemeClr val="tx1"/>
                </a:solidFill>
              </a:rPr>
              <a:t> buy a certain product over others; what sets a product apart from the competition; what we offer that no one else does.</a:t>
            </a: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r>
              <a:rPr lang="en-US" baseline="0" dirty="0" smtClean="0">
                <a:solidFill>
                  <a:schemeClr val="tx1"/>
                </a:solidFill>
              </a:rPr>
              <a:t>Our USP is (read statement).</a:t>
            </a: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r>
              <a:rPr lang="en-US" baseline="0" dirty="0" smtClean="0">
                <a:solidFill>
                  <a:schemeClr val="tx1"/>
                </a:solidFill>
              </a:rPr>
              <a:t>This USP is supported by several facts; the main one being:</a:t>
            </a: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r>
              <a:rPr lang="en-US" baseline="0" dirty="0" smtClean="0">
                <a:solidFill>
                  <a:schemeClr val="tx1"/>
                </a:solidFill>
              </a:rPr>
              <a:t>RG is the ONLY IR heating manufacturer that modulates based on outside temperature.</a:t>
            </a: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r>
              <a:rPr lang="en-US" baseline="0" dirty="0" smtClean="0">
                <a:solidFill>
                  <a:schemeClr val="tx1"/>
                </a:solidFill>
              </a:rPr>
              <a:t>So that’s what sets us apart from the competition.</a:t>
            </a: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chemeClr val="tx1"/>
              </a:solidFill>
            </a:endParaRP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95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let’s look at our controls offering and associated features/benefits.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4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modulating controls are both microprocessor-based and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modulate on outside air temperature.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 outdoor air temperature to match system input to building heat loss.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CRV one allows any combination of: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On/off single stage unitary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Modulating unitary, so Vantage modulating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Modulating CRV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Complete one allows any combination of: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On/off single stage unitary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Modulating unitary, so Vantage modulating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On/off multi-burner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on/off CRV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they both allow: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stage unitary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Modulating unitary, so Vantage modulating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difference between the 2 is that the CRV one allows modulating CRV, the complete one allows on/off multiburner or on/off CRV.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CRV modulating has a VFD inside the control, the Complete does not.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CRV heating control is for on/off multiburner or on/off CRV.</a:t>
            </a:r>
          </a:p>
          <a:p>
            <a:pPr defTabSz="936163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38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163">
              <a:defRPr/>
            </a:pPr>
            <a:r>
              <a:rPr lang="en-US" b="0" dirty="0" smtClean="0">
                <a:solidFill>
                  <a:schemeClr val="tx1"/>
                </a:solidFill>
                <a:latin typeface="Helvetica Neue"/>
                <a:cs typeface="Helvetica Neue"/>
              </a:rPr>
              <a:t>Let’s talk</a:t>
            </a:r>
            <a:r>
              <a:rPr lang="en-US" b="0" baseline="0" dirty="0" smtClean="0">
                <a:solidFill>
                  <a:schemeClr val="tx1"/>
                </a:solidFill>
                <a:latin typeface="Helvetica Neue"/>
                <a:cs typeface="Helvetica Neue"/>
              </a:rPr>
              <a:t> about the features/benefits of both modulating controls. </a:t>
            </a:r>
          </a:p>
          <a:p>
            <a:pPr defTabSz="936163">
              <a:defRPr/>
            </a:pPr>
            <a:endParaRPr lang="en-US" b="0" baseline="0" dirty="0" smtClean="0">
              <a:solidFill>
                <a:schemeClr val="tx1"/>
              </a:solidFill>
              <a:latin typeface="Helvetica Neue"/>
              <a:cs typeface="Helvetica Neue"/>
            </a:endParaRPr>
          </a:p>
          <a:p>
            <a:pPr marL="0" indent="0" defTabSz="936163">
              <a:buFontTx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Design flexibility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dirty="0" smtClean="0">
                <a:solidFill>
                  <a:schemeClr val="tx1"/>
                </a:solidFill>
              </a:rPr>
              <a:t>Up to 2 CRV systems, 4 zones (per panel)-combination of unitary &amp; CRV</a:t>
            </a:r>
          </a:p>
          <a:p>
            <a:pPr marL="914400" lvl="2" indent="0" defTabSz="936163">
              <a:buFontTx/>
              <a:buNone/>
              <a:defRPr/>
            </a:pPr>
            <a:r>
              <a:rPr lang="en-US" b="0" dirty="0" smtClean="0">
                <a:solidFill>
                  <a:schemeClr val="tx1"/>
                </a:solidFill>
              </a:rPr>
              <a:t>capable of controlling one CORAYVAC system with four zones of ,</a:t>
            </a:r>
            <a:r>
              <a:rPr lang="en-US" b="0" baseline="0" dirty="0" smtClean="0">
                <a:solidFill>
                  <a:schemeClr val="tx1"/>
                </a:solidFill>
              </a:rPr>
              <a:t> or 1 CORAYVAC System with the other 3 zones to be used for any combination of unitary heaters. </a:t>
            </a:r>
          </a:p>
          <a:p>
            <a:pPr marL="914400" marR="0" lvl="2" indent="0" algn="l" defTabSz="936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solidFill>
                  <a:schemeClr val="tx1"/>
                </a:solidFill>
              </a:rPr>
              <a:t>capable of controlling </a:t>
            </a:r>
            <a:r>
              <a:rPr lang="en-US" b="0" baseline="0" dirty="0" smtClean="0">
                <a:solidFill>
                  <a:schemeClr val="tx1"/>
                </a:solidFill>
              </a:rPr>
              <a:t> two </a:t>
            </a:r>
            <a:r>
              <a:rPr lang="en-US" b="0" dirty="0" smtClean="0">
                <a:solidFill>
                  <a:schemeClr val="tx1"/>
                </a:solidFill>
              </a:rPr>
              <a:t>CORAYVAC systems with four zones of,</a:t>
            </a:r>
            <a:r>
              <a:rPr lang="en-US" b="0" baseline="0" dirty="0" smtClean="0">
                <a:solidFill>
                  <a:schemeClr val="tx1"/>
                </a:solidFill>
              </a:rPr>
              <a:t> or two CORAYVAC Systems with the other two zones to be  used for any combination of unitary heaters. </a:t>
            </a:r>
          </a:p>
          <a:p>
            <a:pPr marL="457200" marR="0" lvl="1" indent="0" algn="l" defTabSz="936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on/off-all non-CRV models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Design limitations:</a:t>
            </a:r>
          </a:p>
          <a:p>
            <a:pPr marL="914400" lvl="2" indent="0" defTabSz="936163">
              <a:buFontTx/>
              <a:buNone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CRV modulating-can’t use on B-2 or B-4, min radiant pipe length &amp; 1.5-2 ft/flow unit of tailpipe OR rec radiant pipe length &amp; 1.2-1.5 ft/flow unit of tailpipe.</a:t>
            </a:r>
          </a:p>
          <a:p>
            <a:pPr marL="914400" marR="0" lvl="2" indent="0" algn="l" defTabSz="936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We don’t have a controller for 2-stage</a:t>
            </a:r>
          </a:p>
          <a:p>
            <a:pPr marL="0" lvl="0" indent="0" defTabSz="936163">
              <a:buFontTx/>
              <a:buNone/>
              <a:defRPr/>
            </a:pPr>
            <a:r>
              <a:rPr lang="en-US" b="1" baseline="0" dirty="0" smtClean="0">
                <a:solidFill>
                  <a:schemeClr val="tx1"/>
                </a:solidFill>
              </a:rPr>
              <a:t>Touch screen enables stand-alone operation providing a simple, convenient way to manage heating systems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central control panel will incorporate the touch screen which is used to program all of the satellite panels networked together. 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From 1 touchscreen, from 1 central point, you can manage your system.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1 central can control up to 31 satellites.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4.3” color LCD display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Temp sensor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Humidity sensor</a:t>
            </a:r>
          </a:p>
          <a:p>
            <a:pPr marL="0" marR="0" lvl="0" indent="0" algn="l" defTabSz="936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tx1"/>
                </a:solidFill>
              </a:rPr>
              <a:t>Integrates with BMS</a:t>
            </a:r>
          </a:p>
          <a:p>
            <a:pPr marL="457200" marR="0" lvl="1" indent="0" algn="l" defTabSz="936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solidFill>
                  <a:schemeClr val="tx1"/>
                </a:solidFill>
              </a:rPr>
              <a:t>Can connect to BMS using 8 leading protocols</a:t>
            </a:r>
            <a:r>
              <a:rPr lang="en-US" b="0" baseline="0" dirty="0" smtClean="0">
                <a:solidFill>
                  <a:schemeClr val="tx1"/>
                </a:solidFill>
              </a:rPr>
              <a:t> using BACnet, Modbus, N2, LonWorks.</a:t>
            </a:r>
          </a:p>
          <a:p>
            <a:pPr marL="457200" marR="0" lvl="1" indent="0" algn="l" defTabSz="936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Built in BACnet/IP connection capabilities</a:t>
            </a:r>
          </a:p>
          <a:p>
            <a:pPr marL="0" indent="0" defTabSz="936163">
              <a:buFontTx/>
              <a:buNone/>
              <a:defRPr/>
            </a:pPr>
            <a:r>
              <a:rPr lang="en-US" b="1" baseline="0" dirty="0" smtClean="0">
                <a:solidFill>
                  <a:schemeClr val="tx1"/>
                </a:solidFill>
              </a:rPr>
              <a:t>VFD located inside the panel, for easy programing, troubleshooting and servicing (CRV Modulating Control Only)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baseline="0" dirty="0" smtClean="0">
                <a:solidFill>
                  <a:schemeClr val="tx1"/>
                </a:solidFill>
              </a:rPr>
              <a:t>VFD can be selected to control one EP-203 and one EP-303 vacuum pump, but the VFD input power must be the same. 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dirty="0" smtClean="0">
                <a:solidFill>
                  <a:schemeClr val="tx1"/>
                </a:solidFill>
              </a:rPr>
              <a:t>Single point connection for burners,</a:t>
            </a:r>
            <a:r>
              <a:rPr lang="en-US" b="0" baseline="0" dirty="0" smtClean="0">
                <a:solidFill>
                  <a:schemeClr val="tx1"/>
                </a:solidFill>
              </a:rPr>
              <a:t> VFD power, panel power and vacuum pump motor. </a:t>
            </a:r>
          </a:p>
          <a:p>
            <a:pPr marL="457200" lvl="1" indent="0" defTabSz="936163">
              <a:buFontTx/>
              <a:buNone/>
              <a:defRPr/>
            </a:pPr>
            <a:r>
              <a:rPr lang="en-US" b="0" dirty="0" smtClean="0">
                <a:solidFill>
                  <a:schemeClr val="tx1"/>
                </a:solidFill>
              </a:rPr>
              <a:t>User interface allows for:</a:t>
            </a:r>
          </a:p>
          <a:p>
            <a:pPr marL="914400" lvl="2" indent="0">
              <a:buFontTx/>
              <a:buNone/>
            </a:pPr>
            <a:r>
              <a:rPr lang="en-US" b="0" dirty="0" smtClean="0">
                <a:solidFill>
                  <a:schemeClr val="tx1"/>
                </a:solidFill>
              </a:rPr>
              <a:t>Ease of programing</a:t>
            </a:r>
            <a:r>
              <a:rPr lang="en-US" b="0" baseline="0" dirty="0" smtClean="0">
                <a:solidFill>
                  <a:schemeClr val="tx1"/>
                </a:solidFill>
              </a:rPr>
              <a:t> for the local user by choosing the preprogrammed screens. </a:t>
            </a:r>
          </a:p>
          <a:p>
            <a:pPr marL="914400" lvl="2" indent="0">
              <a:buFontTx/>
              <a:buNone/>
            </a:pPr>
            <a:r>
              <a:rPr lang="en-US" b="0" baseline="0" dirty="0" smtClean="0">
                <a:solidFill>
                  <a:schemeClr val="tx1"/>
                </a:solidFill>
              </a:rPr>
              <a:t>Local monitoring for the maintenance manager . </a:t>
            </a:r>
          </a:p>
          <a:p>
            <a:pPr marL="914400" lvl="2" indent="0">
              <a:buFontTx/>
              <a:buNone/>
            </a:pPr>
            <a:r>
              <a:rPr lang="en-US" b="0" baseline="0" dirty="0" smtClean="0">
                <a:solidFill>
                  <a:schemeClr val="tx1"/>
                </a:solidFill>
              </a:rPr>
              <a:t>Adjust set points with the simple touch of a button. </a:t>
            </a:r>
          </a:p>
          <a:p>
            <a:pPr marL="914400" lvl="2" indent="0">
              <a:buFontTx/>
              <a:buNone/>
            </a:pPr>
            <a:r>
              <a:rPr lang="en-US" b="0" baseline="0" dirty="0" smtClean="0">
                <a:solidFill>
                  <a:schemeClr val="tx1"/>
                </a:solidFill>
              </a:rPr>
              <a:t>Custom graphics display for the end user. </a:t>
            </a:r>
          </a:p>
          <a:p>
            <a:pPr marL="914400" lvl="2" indent="0">
              <a:buFontTx/>
              <a:buNone/>
            </a:pPr>
            <a:r>
              <a:rPr lang="en-US" b="0" baseline="0" dirty="0" smtClean="0">
                <a:solidFill>
                  <a:schemeClr val="tx1"/>
                </a:solidFill>
              </a:rPr>
              <a:t>Different screen level access based on different</a:t>
            </a:r>
            <a:r>
              <a:rPr lang="en-US" b="0" dirty="0" smtClean="0">
                <a:solidFill>
                  <a:schemeClr val="tx1"/>
                </a:solidFill>
              </a:rPr>
              <a:t> levels of security.  Security based on who is interacting - </a:t>
            </a:r>
            <a:r>
              <a:rPr lang="en-US" b="0" baseline="0" dirty="0" smtClean="0">
                <a:solidFill>
                  <a:schemeClr val="tx1"/>
                </a:solidFill>
              </a:rPr>
              <a:t>users, end user, technician, engineer, etc.</a:t>
            </a:r>
          </a:p>
          <a:p>
            <a:endParaRPr lang="en-US" b="0" baseline="0" dirty="0" smtClean="0">
              <a:solidFill>
                <a:schemeClr val="tx1"/>
              </a:solidFill>
            </a:endParaRPr>
          </a:p>
          <a:p>
            <a:endParaRPr lang="en-US" b="0" baseline="0" dirty="0" smtClean="0">
              <a:solidFill>
                <a:schemeClr val="tx1"/>
              </a:solidFill>
            </a:endParaRPr>
          </a:p>
          <a:p>
            <a:endParaRPr lang="en-US" b="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34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163">
              <a:defRPr/>
            </a:pPr>
            <a:r>
              <a:rPr lang="en-US" b="1" dirty="0" smtClean="0">
                <a:solidFill>
                  <a:schemeClr val="tx1"/>
                </a:solidFill>
              </a:rPr>
              <a:t>Modulating Heating Control Options: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WEB Control (Web CTRL®) is an</a:t>
            </a:r>
            <a:r>
              <a:rPr lang="en-US" baseline="0" dirty="0" smtClean="0">
                <a:solidFill>
                  <a:schemeClr val="tx1"/>
                </a:solidFill>
              </a:rPr>
              <a:t> optional, web-based BMS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ffers intuitive user interface, powerful features to control: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Managing occupants’ comfort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Manage energy conservation efforts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Identify key operational problems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Analyze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Your equipment can be accessed on site or remote off site to the central controller from anywhere in the world via a touchscreen, PC or smart device.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No need for special software plug-ins</a:t>
            </a:r>
            <a:r>
              <a:rPr lang="en-US" baseline="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on the workstation</a:t>
            </a:r>
            <a:r>
              <a:rPr lang="en-US" baseline="0" dirty="0" smtClean="0">
                <a:solidFill>
                  <a:schemeClr val="tx1"/>
                </a:solidFill>
              </a:rPr>
              <a:t> or dedicated workstation.</a:t>
            </a:r>
            <a:endParaRPr lang="en-US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Can be customized to the specific building </a:t>
            </a:r>
            <a:r>
              <a:rPr lang="en-US" baseline="0" dirty="0" smtClean="0">
                <a:solidFill>
                  <a:schemeClr val="tx1"/>
                </a:solidFill>
              </a:rPr>
              <a:t>providing users with a graphical representation showing facility status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Live interactive graphics showing equipment and building status</a:t>
            </a:r>
          </a:p>
          <a:p>
            <a:pPr marL="0" lvl="0" indent="0">
              <a:buFontTx/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Secure, tamper-proof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Multi-level</a:t>
            </a:r>
            <a:r>
              <a:rPr lang="en-US" baseline="0" dirty="0" smtClean="0">
                <a:solidFill>
                  <a:schemeClr val="tx1"/>
                </a:solidFill>
              </a:rPr>
              <a:t> password protection for security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Unlimited, simultaneous users</a:t>
            </a:r>
          </a:p>
          <a:p>
            <a:pPr marL="0" lvl="0" indent="0">
              <a:buFontTx/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Easy, convenient way to view indoor/outdoor temps, alter settings or program from anywhere</a:t>
            </a:r>
          </a:p>
          <a:p>
            <a:pPr marL="457200" lvl="1" indent="0">
              <a:buFontTx/>
              <a:buNone/>
            </a:pPr>
            <a:r>
              <a:rPr lang="en-US" dirty="0" smtClean="0">
                <a:solidFill>
                  <a:schemeClr val="tx1"/>
                </a:solidFill>
              </a:rPr>
              <a:t>Setting and changing schedules</a:t>
            </a:r>
          </a:p>
          <a:p>
            <a:pPr marL="457200" lvl="1" indent="0">
              <a:buFontTx/>
              <a:buNone/>
            </a:pPr>
            <a:r>
              <a:rPr lang="en-US" dirty="0" smtClean="0">
                <a:solidFill>
                  <a:schemeClr val="tx1"/>
                </a:solidFill>
              </a:rPr>
              <a:t>Adjusting set points</a:t>
            </a:r>
          </a:p>
          <a:p>
            <a:pPr marL="457200" lvl="1" indent="0">
              <a:buFontTx/>
              <a:buNone/>
            </a:pPr>
            <a:r>
              <a:rPr lang="en-US" dirty="0" smtClean="0">
                <a:solidFill>
                  <a:schemeClr val="tx1"/>
                </a:solidFill>
              </a:rPr>
              <a:t>Advanced alarm</a:t>
            </a:r>
            <a:r>
              <a:rPr lang="en-US" baseline="0" dirty="0" smtClean="0">
                <a:solidFill>
                  <a:schemeClr val="tx1"/>
                </a:solidFill>
              </a:rPr>
              <a:t> management capabilities like email, text</a:t>
            </a:r>
          </a:p>
          <a:p>
            <a:pPr marL="457200" lvl="1" indent="0">
              <a:buFontTx/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Graphically trending building conditions, program schedules, etc. </a:t>
            </a:r>
          </a:p>
          <a:p>
            <a:pPr marL="457200" lvl="1" indent="0">
              <a:buFontTx/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Custom reports on energy usage, occupant overrides</a:t>
            </a:r>
          </a:p>
          <a:p>
            <a:pPr marL="0" lvl="0" indent="0">
              <a:buFontTx/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Client computer requirements:</a:t>
            </a:r>
          </a:p>
          <a:p>
            <a:pPr marL="457200" lvl="1" indent="0">
              <a:buFontTx/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Dual core processor</a:t>
            </a:r>
          </a:p>
          <a:p>
            <a:pPr marL="457200" lvl="1" indent="0">
              <a:buFontTx/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1.4 GB RAM</a:t>
            </a:r>
          </a:p>
          <a:p>
            <a:pPr marL="457200" lvl="1" indent="0">
              <a:buFontTx/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Communications link of 10 Mbps (mega bits per second) or higher</a:t>
            </a:r>
          </a:p>
          <a:p>
            <a:pPr marL="457200" lvl="1" indent="0">
              <a:buFontTx/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64-bit processor</a:t>
            </a:r>
            <a:endParaRPr lang="en-US" dirty="0" smtClean="0">
              <a:solidFill>
                <a:schemeClr val="tx1"/>
              </a:solidFill>
            </a:endParaRPr>
          </a:p>
          <a:p>
            <a:pPr defTabSz="936163">
              <a:defRPr/>
            </a:pPr>
            <a:endParaRPr lang="en-US" b="1" dirty="0" smtClean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18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90626">
              <a:buFontTx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Field Assistant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Stand alone tool you install on a computer or laptop to access a single controller, several controllers or a network of controllers and routers.</a:t>
            </a:r>
          </a:p>
          <a:p>
            <a:pPr marL="457200" lvl="1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Don’t need to be connected to internet</a:t>
            </a:r>
          </a:p>
          <a:p>
            <a:pPr marL="0" marR="0" lvl="0" indent="0" algn="l" defTabSz="490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Optional package available </a:t>
            </a:r>
            <a:r>
              <a:rPr lang="en-US" b="1" baseline="0" dirty="0" smtClean="0">
                <a:solidFill>
                  <a:schemeClr val="tx1"/>
                </a:solidFill>
              </a:rPr>
              <a:t>FREE</a:t>
            </a:r>
            <a:r>
              <a:rPr lang="en-US" baseline="0" dirty="0" smtClean="0">
                <a:solidFill>
                  <a:schemeClr val="tx1"/>
                </a:solidFill>
              </a:rPr>
              <a:t> on rep portal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Communicate with devices using local access (10 or less controllers) or over an IP network to access entire network of routers and controllers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Can plug into any zone sensor and any controller and can access central controller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Used during initial set up or trouble shooting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Equipment touch app is $30</a:t>
            </a:r>
          </a:p>
          <a:p>
            <a:pPr marL="457200" lvl="1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Allows direct connection to controller via Android phone or tablet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Upload parameters and source files (control programs, drivers, graphics, touchscreen files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Adjust setpoints and other control parameters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View trends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Set and change schedules</a:t>
            </a:r>
          </a:p>
          <a:p>
            <a:pPr marL="0" lvl="0" indent="0" defTabSz="490626">
              <a:buFontTx/>
              <a:buNone/>
              <a:defRPr/>
            </a:pPr>
            <a:r>
              <a:rPr lang="en-US" baseline="0" dirty="0" smtClean="0">
                <a:solidFill>
                  <a:schemeClr val="tx1"/>
                </a:solidFill>
              </a:rPr>
              <a:t>Run preconfigured reports</a:t>
            </a:r>
          </a:p>
          <a:p>
            <a:pPr defTabSz="936163">
              <a:defRPr/>
            </a:pPr>
            <a:endParaRPr lang="en-US" b="1" dirty="0" smtClean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42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Indoor sensor: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Measures air temp in building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Locate within heated zone at occupant level.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 sensor/zone, can do 2 sensors/zone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Mount on inside wall, away from air vents or other sources of heat and cold.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Don’t mount under 1</a:t>
            </a:r>
            <a:r>
              <a:rPr lang="en-US" baseline="30000" dirty="0" smtClean="0"/>
              <a:t>st</a:t>
            </a:r>
            <a:r>
              <a:rPr lang="en-US" baseline="0" dirty="0" smtClean="0"/>
              <a:t> section of radiant, in direct sunlight or in path of other radiant heat to avoid short system cycles and inaccurate temp readings.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Large, easy-to-read LCD temp display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Setpoint display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Setpoint adjust</a:t>
            </a:r>
          </a:p>
          <a:p>
            <a:pPr marL="457200" lvl="1" indent="0">
              <a:buFontTx/>
              <a:buNone/>
            </a:pPr>
            <a:r>
              <a:rPr lang="en-US" baseline="0" dirty="0" smtClean="0"/>
              <a:t>Occupancy status indicator</a:t>
            </a:r>
          </a:p>
          <a:p>
            <a:pPr marL="457200" lvl="1" indent="0">
              <a:buFontTx/>
              <a:buNone/>
            </a:pPr>
            <a:r>
              <a:rPr lang="en-US" baseline="0" dirty="0" smtClean="0"/>
              <a:t>Push-button occupancy override</a:t>
            </a:r>
          </a:p>
          <a:p>
            <a:pPr marL="457200" lvl="1" indent="0">
              <a:buFontTx/>
              <a:buNone/>
            </a:pPr>
            <a:r>
              <a:rPr lang="en-US" baseline="0" dirty="0" smtClean="0"/>
              <a:t>Info screen</a:t>
            </a:r>
          </a:p>
          <a:p>
            <a:pPr marL="457200" lvl="1" indent="0">
              <a:buFontTx/>
              <a:buNone/>
            </a:pPr>
            <a:r>
              <a:rPr lang="en-US" baseline="0" dirty="0" smtClean="0"/>
              <a:t>Diagnostics screen</a:t>
            </a:r>
          </a:p>
          <a:p>
            <a:pPr marL="457200" lvl="1" indent="0">
              <a:buFontTx/>
              <a:buNone/>
            </a:pPr>
            <a:r>
              <a:rPr lang="en-US" baseline="0" dirty="0" smtClean="0"/>
              <a:t>Addressable/supports daisy chaining</a:t>
            </a:r>
          </a:p>
          <a:p>
            <a:pPr marL="457200" lvl="1" indent="0">
              <a:buFontTx/>
              <a:buNone/>
            </a:pPr>
            <a:r>
              <a:rPr lang="en-US" baseline="0" dirty="0" smtClean="0"/>
              <a:t>Alarm indicator</a:t>
            </a:r>
          </a:p>
          <a:p>
            <a:endParaRPr lang="en-US" baseline="0" dirty="0" smtClean="0"/>
          </a:p>
          <a:p>
            <a:pPr defTabSz="936163">
              <a:defRPr/>
            </a:pPr>
            <a:r>
              <a:rPr lang="en-US" b="1" baseline="0" dirty="0" smtClean="0"/>
              <a:t>Outdoor sensor:</a:t>
            </a:r>
          </a:p>
          <a:p>
            <a:pPr marL="0" indent="0" defTabSz="936163">
              <a:buFontTx/>
              <a:buNone/>
              <a:defRPr/>
            </a:pPr>
            <a:r>
              <a:rPr lang="en-US" baseline="0" dirty="0" smtClean="0"/>
              <a:t>Measures air temp outside the building. </a:t>
            </a:r>
          </a:p>
          <a:p>
            <a:pPr marL="0" indent="0" defTabSz="936163">
              <a:buFontTx/>
              <a:buNone/>
              <a:defRPr/>
            </a:pPr>
            <a:r>
              <a:rPr lang="en-US" baseline="0" dirty="0" smtClean="0"/>
              <a:t>Locate on outside of building on north facing wall. </a:t>
            </a:r>
          </a:p>
          <a:p>
            <a:pPr marL="0" indent="0" defTabSz="936163">
              <a:buFontTx/>
              <a:buNone/>
              <a:defRPr/>
            </a:pPr>
            <a:r>
              <a:rPr lang="en-US" baseline="0" dirty="0" smtClean="0"/>
              <a:t>Locate high under an eve to prevent incorrect readings from direct sunlight and damage due to elements. </a:t>
            </a:r>
          </a:p>
          <a:p>
            <a:pPr marL="0" indent="0" defTabSz="936163">
              <a:buFontTx/>
              <a:buNone/>
              <a:defRPr/>
            </a:pPr>
            <a:r>
              <a:rPr lang="en-US" baseline="0" dirty="0" smtClean="0"/>
              <a:t>Mount with sensor module facing down to prevent accumulation of dirt or water.</a:t>
            </a:r>
          </a:p>
          <a:p>
            <a:pPr>
              <a:buFontTx/>
              <a:buNone/>
            </a:pPr>
            <a:endParaRPr lang="en-US" baseline="0" dirty="0" smtClean="0"/>
          </a:p>
          <a:p>
            <a:r>
              <a:rPr lang="en-US" baseline="0" dirty="0" smtClean="0"/>
              <a:t>Power for all sensors is from the ‘+12 V’ terminal on the Rnet port of the control board.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Max length of sensor daisy chain is 500’. Max distance from controller to any sensor is 500’.</a:t>
            </a:r>
          </a:p>
          <a:p>
            <a:endParaRPr lang="en-US" baseline="0" dirty="0" smtClean="0"/>
          </a:p>
          <a:p>
            <a:r>
              <a:rPr lang="en-US" dirty="0" smtClean="0">
                <a:solidFill>
                  <a:srgbClr val="92D050"/>
                </a:solidFill>
              </a:rPr>
              <a:t>Interactive Zone Sensors are available</a:t>
            </a:r>
          </a:p>
          <a:p>
            <a:endParaRPr lang="en-US" dirty="0" smtClean="0"/>
          </a:p>
          <a:p>
            <a:r>
              <a:rPr lang="en-US" dirty="0" smtClean="0"/>
              <a:t>The Zone sensor displays zone temperature</a:t>
            </a:r>
            <a:r>
              <a:rPr lang="en-US" baseline="0" dirty="0" smtClean="0"/>
              <a:t> and </a:t>
            </a:r>
            <a:r>
              <a:rPr lang="en-US" dirty="0" smtClean="0"/>
              <a:t>outside air temperature.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Occupancy override is easy using the “Manual On” momentary push button on the sensor. A single push switches the zone to an Occupied mode for a preset period of time. Multiple pushes increase the override time and the LCD displays precisely how long the zone will stay occupied. </a:t>
            </a:r>
          </a:p>
          <a:p>
            <a:endParaRPr lang="en-US" dirty="0" smtClean="0"/>
          </a:p>
          <a:p>
            <a:r>
              <a:rPr lang="en-US" dirty="0" smtClean="0"/>
              <a:t>The occupancy</a:t>
            </a:r>
            <a:r>
              <a:rPr lang="en-US" baseline="0" dirty="0" smtClean="0"/>
              <a:t> override </a:t>
            </a:r>
            <a:r>
              <a:rPr lang="en-US" dirty="0" smtClean="0"/>
              <a:t>time per push and maximum override time are fully adjustable.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48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give you an idea of how the various</a:t>
            </a:r>
            <a:r>
              <a:rPr lang="en-US" baseline="0" dirty="0" smtClean="0"/>
              <a:t> components (controls, burners, pumps, etc.) </a:t>
            </a:r>
            <a:r>
              <a:rPr lang="en-US" dirty="0" smtClean="0"/>
              <a:t>work, </a:t>
            </a:r>
            <a:r>
              <a:rPr lang="en-US" baseline="0" dirty="0" smtClean="0"/>
              <a:t>here’s an overall view of connected components.</a:t>
            </a:r>
          </a:p>
          <a:p>
            <a:r>
              <a:rPr lang="en-US" baseline="0" dirty="0" smtClean="0"/>
              <a:t>Call out each part.</a:t>
            </a:r>
          </a:p>
          <a:p>
            <a:r>
              <a:rPr lang="en-US" baseline="0" dirty="0" smtClean="0"/>
              <a:t>Central controller comes standard with touch screen and communicates with all satellite controllers and unitary controller, if applicable.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Repeaters required based on overall distance and baud rate. Jim’s going to get into detail later on that.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Load reactors required when distance from controller to vacuum pump is more than 100’.</a:t>
            </a:r>
          </a:p>
          <a:p>
            <a:r>
              <a:rPr lang="en-US" b="1" baseline="0" dirty="0" smtClean="0"/>
              <a:t>Reference IOM.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E1EEA-1643-421D-9AD0-AA1A26C3D70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3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4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8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8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0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67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1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4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2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FED46-8C38-47E4-9939-4CC1B6FE3464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3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/>
          </p:nvPr>
        </p:nvSpPr>
        <p:spPr>
          <a:xfrm>
            <a:off x="1062841" y="3821346"/>
            <a:ext cx="10066318" cy="58233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DIN" panose="02000803040000020004" pitchFamily="2" charset="0"/>
              </a:rPr>
              <a:t>CONTROLS OVERVIEW</a:t>
            </a:r>
            <a:endParaRPr lang="en-US" sz="3600" b="1" dirty="0">
              <a:latin typeface="DIN" panose="020008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48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109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DIN" panose="02000803040000020004"/>
              </a:rPr>
              <a:t>SITE LAYOUT</a:t>
            </a:r>
            <a:endParaRPr lang="en-US" sz="3200" b="1" dirty="0">
              <a:latin typeface="DIN" panose="020008030400000200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2364"/>
            <a:ext cx="8801940" cy="62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BB935E33-4AF9-4AA4-B8F7-2939E1F04A6B}"/>
              </a:ext>
            </a:extLst>
          </p:cNvPr>
          <p:cNvSpPr txBox="1">
            <a:spLocks/>
          </p:cNvSpPr>
          <p:nvPr/>
        </p:nvSpPr>
        <p:spPr>
          <a:xfrm>
            <a:off x="1677275" y="974794"/>
            <a:ext cx="9731021" cy="3654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Helvetica LT Std" panose="020B0504020202020204"/>
              </a:rPr>
              <a:t>Multi-function relay that responds to a thermostat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T Std" panose="020B0504020202020204"/>
              </a:rPr>
              <a:t>Simpler way to get zones-tie zone stats to controller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latin typeface="Helvetica LT Std" panose="020B050402020202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 smtClean="0">
              <a:latin typeface="Helvetica LT Std" panose="020B0504020202020204"/>
            </a:endParaRPr>
          </a:p>
          <a:p>
            <a:pPr algn="l"/>
            <a:endParaRPr lang="en-US" sz="3200" dirty="0" smtClean="0">
              <a:latin typeface="Helvetica LT Std" panose="020B0504020202020204"/>
            </a:endParaRPr>
          </a:p>
          <a:p>
            <a:pPr algn="l"/>
            <a:endParaRPr lang="en-US" sz="3200" dirty="0">
              <a:latin typeface="Helvetica LT Std" panose="020B05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91" y="2379539"/>
            <a:ext cx="3151346" cy="326278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258908"/>
            <a:ext cx="11957538" cy="549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DIN" panose="02000803040000020004" pitchFamily="2" charset="0"/>
              </a:rPr>
              <a:t>CORAYVAC® HEATING CONTROL BENEFITS</a:t>
            </a:r>
            <a:endParaRPr lang="en-US" sz="3200" b="1" dirty="0">
              <a:latin typeface="DIN" panose="020008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2119" y="177168"/>
            <a:ext cx="11021335" cy="54920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DIN" panose="02000803040000020004" pitchFamily="2" charset="0"/>
              </a:rPr>
              <a:t>IOM REFERENCES</a:t>
            </a:r>
            <a:endParaRPr lang="en-US" sz="3200" b="1" dirty="0">
              <a:latin typeface="DIN" panose="02000803040000020004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BB935E33-4AF9-4AA4-B8F7-2939E1F04A6B}"/>
              </a:ext>
            </a:extLst>
          </p:cNvPr>
          <p:cNvSpPr txBox="1">
            <a:spLocks/>
          </p:cNvSpPr>
          <p:nvPr/>
        </p:nvSpPr>
        <p:spPr>
          <a:xfrm>
            <a:off x="593125" y="939113"/>
            <a:ext cx="11221323" cy="4926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smtClean="0">
                <a:latin typeface="Helvetica LT Std" panose="020B0504020202020204" pitchFamily="34" charset="0"/>
              </a:rPr>
              <a:t>Section 1 – controls’ descriptions</a:t>
            </a:r>
            <a:endParaRPr lang="en-US" sz="3200" dirty="0">
              <a:latin typeface="Helvetica LT Std" panose="020B0504020202020204" pitchFamily="34" charset="0"/>
            </a:endParaRPr>
          </a:p>
          <a:p>
            <a:pPr algn="l"/>
            <a:r>
              <a:rPr lang="en-US" sz="3200" dirty="0" smtClean="0">
                <a:latin typeface="Helvetica LT Std" panose="020B0504020202020204" pitchFamily="34" charset="0"/>
              </a:rPr>
              <a:t>Section 1.12 </a:t>
            </a:r>
            <a:r>
              <a:rPr lang="en-US" sz="3200" dirty="0">
                <a:latin typeface="Helvetica LT Std" panose="020B0504020202020204" pitchFamily="34" charset="0"/>
              </a:rPr>
              <a:t>– </a:t>
            </a:r>
            <a:r>
              <a:rPr lang="en-US" sz="3200" dirty="0" smtClean="0">
                <a:latin typeface="Helvetica LT Std" panose="020B0504020202020204" pitchFamily="34" charset="0"/>
              </a:rPr>
              <a:t>example site layout</a:t>
            </a:r>
            <a:endParaRPr lang="en-US" sz="3200" dirty="0">
              <a:latin typeface="Helvetica LT Std" panose="020B0504020202020204" pitchFamily="34" charset="0"/>
            </a:endParaRPr>
          </a:p>
          <a:p>
            <a:pPr algn="l"/>
            <a:r>
              <a:rPr lang="en-US" sz="3200" dirty="0" smtClean="0">
                <a:latin typeface="Helvetica LT Std" panose="020B0504020202020204" pitchFamily="34" charset="0"/>
              </a:rPr>
              <a:t>Section 1.12 – connected components layout</a:t>
            </a:r>
            <a:endParaRPr lang="en-US" sz="3200" dirty="0">
              <a:latin typeface="Helvetica LT Std" panose="020B0504020202020204" pitchFamily="34" charset="0"/>
            </a:endParaRPr>
          </a:p>
          <a:p>
            <a:pPr algn="l"/>
            <a:r>
              <a:rPr lang="en-US" sz="3200" dirty="0" smtClean="0">
                <a:latin typeface="Helvetica LT Std" panose="020B0504020202020204" pitchFamily="34" charset="0"/>
              </a:rPr>
              <a:t>Section 3.5 </a:t>
            </a:r>
            <a:r>
              <a:rPr lang="en-US" sz="3200" dirty="0">
                <a:latin typeface="Helvetica LT Std" panose="020B0504020202020204" pitchFamily="34" charset="0"/>
              </a:rPr>
              <a:t>– </a:t>
            </a:r>
            <a:r>
              <a:rPr lang="en-US" sz="3200" dirty="0" smtClean="0">
                <a:latin typeface="Helvetica LT Std" panose="020B0504020202020204" pitchFamily="34" charset="0"/>
              </a:rPr>
              <a:t>sensor details</a:t>
            </a:r>
          </a:p>
          <a:p>
            <a:pPr algn="l"/>
            <a:r>
              <a:rPr lang="en-US" sz="3200" dirty="0" smtClean="0">
                <a:latin typeface="Helvetica LT Std" panose="020B0504020202020204" pitchFamily="34" charset="0"/>
              </a:rPr>
              <a:t>Section 5.1 </a:t>
            </a:r>
            <a:r>
              <a:rPr lang="en-US" sz="3200" dirty="0">
                <a:latin typeface="Helvetica LT Std" panose="020B0504020202020204" pitchFamily="34" charset="0"/>
              </a:rPr>
              <a:t>– </a:t>
            </a:r>
            <a:r>
              <a:rPr lang="en-US" sz="3200" dirty="0" smtClean="0">
                <a:latin typeface="Helvetica LT Std" panose="020B0504020202020204" pitchFamily="34" charset="0"/>
              </a:rPr>
              <a:t>WebCTRL® details</a:t>
            </a:r>
            <a:endParaRPr lang="en-US" sz="3200" dirty="0">
              <a:latin typeface="Helvetica LT Std" panose="020B0504020202020204" pitchFamily="34" charset="0"/>
            </a:endParaRPr>
          </a:p>
          <a:p>
            <a:pPr algn="l"/>
            <a:r>
              <a:rPr lang="en-US" sz="3200" dirty="0" smtClean="0">
                <a:latin typeface="Helvetica LT Std" panose="020B0504020202020204" pitchFamily="34" charset="0"/>
              </a:rPr>
              <a:t>Section 5.8 </a:t>
            </a:r>
            <a:r>
              <a:rPr lang="en-US" sz="3200" dirty="0">
                <a:latin typeface="Helvetica LT Std" panose="020B0504020202020204" pitchFamily="34" charset="0"/>
              </a:rPr>
              <a:t>– </a:t>
            </a:r>
            <a:r>
              <a:rPr lang="en-US" sz="3200" dirty="0" smtClean="0">
                <a:latin typeface="Helvetica LT Std" panose="020B0504020202020204" pitchFamily="34" charset="0"/>
              </a:rPr>
              <a:t>Touchscreen details</a:t>
            </a:r>
          </a:p>
          <a:p>
            <a:pPr algn="l"/>
            <a:r>
              <a:rPr lang="en-US" sz="3200" dirty="0" smtClean="0">
                <a:latin typeface="Helvetica LT Std" panose="020B0504020202020204" pitchFamily="34" charset="0"/>
              </a:rPr>
              <a:t>Section 5.9 – Repeater installation</a:t>
            </a:r>
          </a:p>
          <a:p>
            <a:pPr algn="l"/>
            <a:r>
              <a:rPr lang="en-US" sz="3200" dirty="0" smtClean="0">
                <a:latin typeface="Helvetica LT Std" panose="020B0504020202020204" pitchFamily="34" charset="0"/>
              </a:rPr>
              <a:t>Section 12 – BMS integration</a:t>
            </a:r>
          </a:p>
          <a:p>
            <a:pPr algn="l"/>
            <a:endParaRPr lang="en-US" sz="3200" dirty="0">
              <a:latin typeface="Helvetica L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3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2117" y="987293"/>
            <a:ext cx="11021335" cy="54920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DIN" panose="02000803040000020004" pitchFamily="2" charset="0"/>
              </a:rPr>
              <a:t>VALUE PROPOSITION</a:t>
            </a:r>
            <a:endParaRPr lang="en-US" sz="3200" b="1" dirty="0">
              <a:latin typeface="DIN" panose="02000803040000020004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BB935E33-4AF9-4AA4-B8F7-2939E1F04A6B}"/>
              </a:ext>
            </a:extLst>
          </p:cNvPr>
          <p:cNvSpPr txBox="1">
            <a:spLocks/>
          </p:cNvSpPr>
          <p:nvPr/>
        </p:nvSpPr>
        <p:spPr>
          <a:xfrm>
            <a:off x="1677273" y="2134075"/>
            <a:ext cx="9731021" cy="1049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>
                <a:solidFill>
                  <a:srgbClr val="C00000"/>
                </a:solidFill>
              </a:rPr>
              <a:t>Energy efficient way to provide the </a:t>
            </a:r>
            <a:r>
              <a:rPr lang="en-US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>
                <a:solidFill>
                  <a:srgbClr val="C00000"/>
                </a:solidFill>
              </a:rPr>
              <a:t>amount of heat, </a:t>
            </a:r>
            <a:r>
              <a:rPr lang="en-US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and where it is </a:t>
            </a:r>
            <a:r>
              <a:rPr lang="en-US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needed.</a:t>
            </a:r>
            <a:endParaRPr lang="en-US" sz="32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T Std" panose="020B05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3" y="3553335"/>
            <a:ext cx="2045030" cy="2244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70" y="4675607"/>
            <a:ext cx="2682240" cy="214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8060" y="550133"/>
            <a:ext cx="11021335" cy="54920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DIN" panose="02000803040000020004" pitchFamily="2" charset="0"/>
              </a:rPr>
              <a:t>CONTROLS INTRODUCTION</a:t>
            </a:r>
            <a:endParaRPr lang="en-US" sz="3200" b="1" dirty="0">
              <a:latin typeface="DIN" panose="0200080304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23" y="1268151"/>
            <a:ext cx="2697610" cy="2958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74" y="2747264"/>
            <a:ext cx="4031868" cy="32265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77" y="2454184"/>
            <a:ext cx="3151346" cy="32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59" y="486656"/>
            <a:ext cx="11021335" cy="54920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DIN" panose="02000803040000020004" pitchFamily="2" charset="0"/>
              </a:rPr>
              <a:t>ROBERTS GORDON® HEATING CONTROL OFFERING</a:t>
            </a:r>
            <a:endParaRPr lang="en-US" sz="3200" b="1" dirty="0">
              <a:latin typeface="DIN" panose="02000803040000020004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BB935E33-4AF9-4AA4-B8F7-2939E1F04A6B}"/>
              </a:ext>
            </a:extLst>
          </p:cNvPr>
          <p:cNvSpPr txBox="1">
            <a:spLocks/>
          </p:cNvSpPr>
          <p:nvPr/>
        </p:nvSpPr>
        <p:spPr>
          <a:xfrm>
            <a:off x="1032115" y="1284284"/>
            <a:ext cx="9731021" cy="3654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Helvetica LT Std" panose="020B0504020202020204"/>
              </a:rPr>
              <a:t>Three (3) options: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CORAYVAC</a:t>
            </a:r>
            <a:r>
              <a:rPr lang="en-US" sz="2800" dirty="0">
                <a:latin typeface="Helvetica LT Std" panose="020B0504020202020204"/>
              </a:rPr>
              <a:t>® Modulating Heating </a:t>
            </a:r>
            <a:r>
              <a:rPr lang="en-US" sz="2800" dirty="0" smtClean="0">
                <a:latin typeface="Helvetica LT Std" panose="020B0504020202020204"/>
              </a:rPr>
              <a:t>Control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 LT Std" panose="020B0504020202020204"/>
              </a:rPr>
              <a:t>Any combination of unitary (except two-stage) or </a:t>
            </a:r>
            <a:r>
              <a:rPr lang="en-US" sz="2400" b="1" dirty="0">
                <a:latin typeface="Helvetica LT Std" panose="020B0504020202020204"/>
              </a:rPr>
              <a:t>modulating CORAYVAC</a:t>
            </a:r>
            <a:r>
              <a:rPr lang="en-US" sz="2400" b="1" dirty="0" smtClean="0">
                <a:latin typeface="Helvetica LT Std" panose="020B0504020202020204"/>
              </a:rPr>
              <a:t>®</a:t>
            </a:r>
            <a:endParaRPr lang="en-US" sz="2400" b="1" dirty="0">
              <a:latin typeface="Helvetica LT Std" panose="020B0504020202020204"/>
            </a:endParaRP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 LT Std" panose="020B0504020202020204"/>
              </a:rPr>
              <a:t>VFD in panel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CORAYVAC</a:t>
            </a:r>
            <a:r>
              <a:rPr lang="en-US" sz="2800" dirty="0">
                <a:latin typeface="Helvetica LT Std" panose="020B0504020202020204"/>
              </a:rPr>
              <a:t>® </a:t>
            </a:r>
            <a:r>
              <a:rPr lang="en-US" sz="2800" dirty="0" smtClean="0">
                <a:latin typeface="Helvetica LT Std" panose="020B0504020202020204"/>
              </a:rPr>
              <a:t>Heating </a:t>
            </a:r>
            <a:r>
              <a:rPr lang="en-US" sz="2800" dirty="0">
                <a:latin typeface="Helvetica LT Std" panose="020B0504020202020204"/>
              </a:rPr>
              <a:t>Control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 LT Std" panose="020B0504020202020204"/>
              </a:rPr>
              <a:t>On/off multi-burner </a:t>
            </a:r>
            <a:r>
              <a:rPr lang="en-US" sz="2400" dirty="0">
                <a:latin typeface="Helvetica LT Std" panose="020B0504020202020204"/>
              </a:rPr>
              <a:t>or </a:t>
            </a:r>
            <a:r>
              <a:rPr lang="en-US" sz="2400" dirty="0" smtClean="0">
                <a:latin typeface="Helvetica LT Std" panose="020B0504020202020204"/>
              </a:rPr>
              <a:t>on/off CORAYVAC</a:t>
            </a:r>
            <a:r>
              <a:rPr lang="en-US" sz="2400" dirty="0">
                <a:latin typeface="Helvetica LT Std" panose="020B0504020202020204"/>
              </a:rPr>
              <a:t>®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LT Std" panose="020B0504020202020204"/>
              </a:rPr>
              <a:t>COMPLETE™ Modulating Heating Control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LT Std" panose="020B0504020202020204"/>
              </a:rPr>
              <a:t>Any combination of on/off single stage unitary, modulating unitary, on/off multi-burner or </a:t>
            </a:r>
            <a:r>
              <a:rPr lang="en-US" b="1" dirty="0" smtClean="0">
                <a:latin typeface="Helvetica LT Std" panose="020B0504020202020204"/>
              </a:rPr>
              <a:t>on/off CORAYVAC®</a:t>
            </a:r>
            <a:r>
              <a:rPr lang="en-US" dirty="0" smtClean="0">
                <a:latin typeface="Helvetica LT Std" panose="020B0504020202020204"/>
              </a:rPr>
              <a:t> 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LT Std" panose="020B0504020202020204"/>
              </a:rPr>
              <a:t>No VFD in panel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 smtClean="0">
              <a:latin typeface="Helvetica LT Std" panose="020B0504020202020204"/>
            </a:endParaRPr>
          </a:p>
          <a:p>
            <a:pPr algn="l"/>
            <a:endParaRPr lang="en-US" sz="2800" dirty="0" smtClean="0">
              <a:latin typeface="Helvetica LT Std" panose="020B0504020202020204"/>
            </a:endParaRPr>
          </a:p>
          <a:p>
            <a:pPr algn="l"/>
            <a:endParaRPr lang="en-US" sz="2800" dirty="0">
              <a:latin typeface="Helvetica LT Std" panose="020B05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018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BB935E33-4AF9-4AA4-B8F7-2939E1F04A6B}"/>
              </a:ext>
            </a:extLst>
          </p:cNvPr>
          <p:cNvSpPr txBox="1">
            <a:spLocks/>
          </p:cNvSpPr>
          <p:nvPr/>
        </p:nvSpPr>
        <p:spPr>
          <a:xfrm>
            <a:off x="1111878" y="808114"/>
            <a:ext cx="9731021" cy="3654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Helvetica LT Std" panose="020B0504020202020204"/>
              </a:rPr>
              <a:t>Flexibility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LT Std" panose="020B0504020202020204"/>
              </a:rPr>
              <a:t>U</a:t>
            </a:r>
            <a:r>
              <a:rPr lang="en-US" sz="2800" dirty="0" smtClean="0">
                <a:latin typeface="Helvetica LT Std" panose="020B0504020202020204"/>
              </a:rPr>
              <a:t>p to two (2) systems/four (4) zones – each panel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Helvetica LT Std" panose="020B0504020202020204"/>
              </a:rPr>
              <a:t>Stand-alone operation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LT Std" panose="020B0504020202020204"/>
              </a:rPr>
              <a:t>E</a:t>
            </a:r>
            <a:r>
              <a:rPr lang="en-US" sz="2800" dirty="0" smtClean="0">
                <a:latin typeface="Helvetica LT Std" panose="020B0504020202020204"/>
              </a:rPr>
              <a:t>asy-to-use touchscreen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Central controller controls up to 31 satellite controllers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latin typeface="Helvetica LT Std" panose="020B0504020202020204"/>
              </a:rPr>
              <a:t>Compatible</a:t>
            </a:r>
            <a:r>
              <a:rPr lang="en-US" sz="3200" dirty="0">
                <a:latin typeface="Helvetica LT Std" panose="020B0504020202020204"/>
              </a:rPr>
              <a:t>-BMS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Helvetica LT Std" panose="020B0504020202020204"/>
              </a:rPr>
              <a:t>Convenience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Ease </a:t>
            </a:r>
            <a:r>
              <a:rPr lang="en-US" sz="2800" dirty="0">
                <a:latin typeface="Helvetica LT Std" panose="020B0504020202020204"/>
              </a:rPr>
              <a:t>of </a:t>
            </a:r>
            <a:r>
              <a:rPr lang="en-US" sz="2800" dirty="0" smtClean="0">
                <a:latin typeface="Helvetica LT Std" panose="020B0504020202020204"/>
              </a:rPr>
              <a:t>connection, service and programming</a:t>
            </a:r>
            <a:endParaRPr lang="en-US" sz="2800" dirty="0">
              <a:latin typeface="Helvetica LT Std" panose="020B050402020202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latin typeface="Helvetica LT Std" panose="020B050402020202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 smtClean="0">
              <a:latin typeface="Helvetica LT Std" panose="020B0504020202020204"/>
            </a:endParaRPr>
          </a:p>
          <a:p>
            <a:pPr algn="l"/>
            <a:endParaRPr lang="en-US" sz="3200" dirty="0" smtClean="0">
              <a:latin typeface="Helvetica LT Std" panose="020B0504020202020204"/>
            </a:endParaRPr>
          </a:p>
          <a:p>
            <a:pPr algn="l"/>
            <a:endParaRPr lang="en-US" sz="3200" dirty="0">
              <a:latin typeface="Helvetica LT Std" panose="020B050402020202020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258908"/>
            <a:ext cx="11957538" cy="549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DIN" panose="02000803040000020004" pitchFamily="2" charset="0"/>
              </a:rPr>
              <a:t>MODULATING HEATING CONTROL BENEFITS</a:t>
            </a:r>
            <a:endParaRPr lang="en-US" sz="3200" b="1" dirty="0">
              <a:latin typeface="DIN" panose="0200080304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73" y="4747156"/>
            <a:ext cx="1840526" cy="2020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18" y="4848756"/>
            <a:ext cx="2685140" cy="21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BB935E33-4AF9-4AA4-B8F7-2939E1F04A6B}"/>
              </a:ext>
            </a:extLst>
          </p:cNvPr>
          <p:cNvSpPr txBox="1">
            <a:spLocks/>
          </p:cNvSpPr>
          <p:nvPr/>
        </p:nvSpPr>
        <p:spPr>
          <a:xfrm>
            <a:off x="1113258" y="1093047"/>
            <a:ext cx="9731021" cy="3654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latin typeface="Helvetica LT Std" panose="020B0504020202020204"/>
              </a:rPr>
              <a:t>WebCtrl</a:t>
            </a:r>
            <a:r>
              <a:rPr lang="en-US" sz="3200" b="1" dirty="0" smtClean="0">
                <a:latin typeface="Helvetica LT Std" panose="020B0504020202020204"/>
              </a:rPr>
              <a:t> BMS</a:t>
            </a:r>
            <a:endParaRPr lang="en-US" sz="3200" dirty="0">
              <a:latin typeface="Helvetica LT Std" panose="020B0504020202020204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Intuitive user interface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Powerful control features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On-site or remote off-site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Customizable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Secure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Easy, convenient</a:t>
            </a:r>
            <a:endParaRPr lang="en-US" sz="2800" dirty="0">
              <a:latin typeface="Helvetica LT Std" panose="020B050402020202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Helvetica LT Std" panose="020B050402020202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>
              <a:latin typeface="Helvetica LT Std" panose="020B0504020202020204"/>
            </a:endParaRPr>
          </a:p>
          <a:p>
            <a:pPr algn="l"/>
            <a:endParaRPr lang="en-US" dirty="0" smtClean="0">
              <a:latin typeface="Helvetica LT Std" panose="020B0504020202020204"/>
            </a:endParaRPr>
          </a:p>
          <a:p>
            <a:pPr algn="l"/>
            <a:endParaRPr lang="en-US" dirty="0">
              <a:latin typeface="Helvetica LT Std" panose="020B0504020202020204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258908"/>
            <a:ext cx="11957538" cy="549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DIN" panose="02000803040000020004" pitchFamily="2" charset="0"/>
              </a:rPr>
              <a:t>MODULATING HEATING CONTROL BENEFITS</a:t>
            </a:r>
            <a:endParaRPr lang="en-US" sz="3200" b="1" dirty="0">
              <a:latin typeface="DIN" panose="0200080304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897097"/>
            <a:ext cx="5260624" cy="404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6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BB935E33-4AF9-4AA4-B8F7-2939E1F04A6B}"/>
              </a:ext>
            </a:extLst>
          </p:cNvPr>
          <p:cNvSpPr txBox="1">
            <a:spLocks/>
          </p:cNvSpPr>
          <p:nvPr/>
        </p:nvSpPr>
        <p:spPr>
          <a:xfrm>
            <a:off x="1032119" y="1143606"/>
            <a:ext cx="9731021" cy="3654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Helvetica LT Std" panose="020B0504020202020204"/>
              </a:rPr>
              <a:t>Field Assistant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LT Std" panose="020B0504020202020204"/>
              </a:rPr>
              <a:t>F</a:t>
            </a:r>
            <a:r>
              <a:rPr lang="en-US" sz="2800" dirty="0" smtClean="0">
                <a:latin typeface="Helvetica LT Std" panose="020B0504020202020204"/>
              </a:rPr>
              <a:t>or start up &amp; troubleshooting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Install on PC or laptop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Communicate via local access or over IP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Connectivity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 LT Std" panose="020B0504020202020204"/>
              </a:rPr>
              <a:t>Equipment </a:t>
            </a:r>
            <a:r>
              <a:rPr lang="en-US" sz="2800" dirty="0">
                <a:latin typeface="Helvetica LT Std" panose="020B0504020202020204"/>
              </a:rPr>
              <a:t>Touch App (app version </a:t>
            </a:r>
            <a:r>
              <a:rPr lang="en-US" sz="2800" dirty="0" smtClean="0">
                <a:latin typeface="Helvetica LT Std" panose="020B0504020202020204"/>
              </a:rPr>
              <a:t>for </a:t>
            </a:r>
            <a:r>
              <a:rPr lang="en-US" sz="2800" dirty="0">
                <a:latin typeface="Helvetica LT Std" panose="020B0504020202020204"/>
              </a:rPr>
              <a:t>Android</a:t>
            </a:r>
            <a:r>
              <a:rPr lang="en-US" sz="2800" dirty="0" smtClean="0">
                <a:latin typeface="Helvetica LT Std" panose="020B0504020202020204"/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Helvetica LT Std" panose="020B050402020202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 smtClean="0">
              <a:latin typeface="Helvetica LT Std" panose="020B0504020202020204"/>
            </a:endParaRPr>
          </a:p>
          <a:p>
            <a:pPr algn="l"/>
            <a:endParaRPr lang="en-US" sz="2800" dirty="0" smtClean="0">
              <a:latin typeface="Helvetica LT Std" panose="020B0504020202020204"/>
            </a:endParaRPr>
          </a:p>
          <a:p>
            <a:pPr algn="l"/>
            <a:endParaRPr lang="en-US" sz="2800" dirty="0">
              <a:latin typeface="Helvetica LT Std" panose="020B0504020202020204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258908"/>
            <a:ext cx="11957538" cy="549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DIN" panose="02000803040000020004" pitchFamily="2" charset="0"/>
              </a:rPr>
              <a:t>MODULATING HEATING CONTROL BENEFITS</a:t>
            </a:r>
            <a:endParaRPr lang="en-US" sz="3200" b="1" dirty="0">
              <a:latin typeface="DIN" panose="020008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BB935E33-4AF9-4AA4-B8F7-2939E1F04A6B}"/>
              </a:ext>
            </a:extLst>
          </p:cNvPr>
          <p:cNvSpPr txBox="1">
            <a:spLocks/>
          </p:cNvSpPr>
          <p:nvPr/>
        </p:nvSpPr>
        <p:spPr>
          <a:xfrm>
            <a:off x="1280161" y="974794"/>
            <a:ext cx="4178104" cy="3654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Helvetica LT Std" panose="020B0504020202020204"/>
              </a:rPr>
              <a:t>Indoor zone sensor</a:t>
            </a:r>
          </a:p>
          <a:p>
            <a:pPr algn="l"/>
            <a:endParaRPr lang="en-US" sz="3200" dirty="0">
              <a:latin typeface="Helvetica LT Std" panose="020B050402020202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 smtClean="0">
              <a:latin typeface="Helvetica LT Std" panose="020B0504020202020204"/>
            </a:endParaRPr>
          </a:p>
          <a:p>
            <a:pPr algn="l"/>
            <a:endParaRPr lang="en-US" sz="3200" dirty="0" smtClean="0">
              <a:latin typeface="Helvetica LT Std" panose="020B0504020202020204"/>
            </a:endParaRPr>
          </a:p>
          <a:p>
            <a:pPr algn="l"/>
            <a:endParaRPr lang="en-US" sz="3200" dirty="0">
              <a:latin typeface="Helvetica LT Std" panose="020B050402020202020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27203" y="281946"/>
            <a:ext cx="11021335" cy="549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DIN" panose="02000803040000020004" pitchFamily="2" charset="0"/>
              </a:rPr>
              <a:t>ROBERTS GORDON® SENSORS</a:t>
            </a:r>
            <a:endParaRPr lang="en-US" sz="3200" b="1" dirty="0">
              <a:latin typeface="DIN" panose="0200080304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50" y="1665261"/>
            <a:ext cx="1645920" cy="254031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BB935E33-4AF9-4AA4-B8F7-2939E1F04A6B}"/>
              </a:ext>
            </a:extLst>
          </p:cNvPr>
          <p:cNvSpPr txBox="1">
            <a:spLocks/>
          </p:cNvSpPr>
          <p:nvPr/>
        </p:nvSpPr>
        <p:spPr>
          <a:xfrm>
            <a:off x="5729871" y="974794"/>
            <a:ext cx="4019039" cy="3654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Helvetica LT Std" panose="020B0504020202020204"/>
              </a:rPr>
              <a:t>Outdoor air sensor</a:t>
            </a:r>
            <a:endParaRPr lang="en-US" sz="3200" dirty="0">
              <a:latin typeface="Helvetica LT Std" panose="020B050402020202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latin typeface="Helvetica LT Std" panose="020B050402020202020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 smtClean="0">
              <a:latin typeface="Helvetica LT Std" panose="020B0504020202020204"/>
            </a:endParaRPr>
          </a:p>
          <a:p>
            <a:pPr algn="l"/>
            <a:endParaRPr lang="en-US" sz="3200" dirty="0" smtClean="0">
              <a:latin typeface="Helvetica LT Std" panose="020B0504020202020204"/>
            </a:endParaRPr>
          </a:p>
          <a:p>
            <a:pPr algn="l"/>
            <a:endParaRPr lang="en-US" sz="3200" dirty="0">
              <a:latin typeface="Helvetica LT Std" panose="020B0504020202020204"/>
            </a:endParaRPr>
          </a:p>
        </p:txBody>
      </p:sp>
      <p:pic>
        <p:nvPicPr>
          <p:cNvPr id="1026" name="Picture 4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872" y="1665261"/>
            <a:ext cx="1815998" cy="247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308" y="1665261"/>
            <a:ext cx="2328863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8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109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DIN" panose="02000803040000020004"/>
              </a:rPr>
              <a:t>TYPICAL LAYOUT</a:t>
            </a:r>
            <a:endParaRPr lang="en-US" sz="3200" b="1" dirty="0">
              <a:latin typeface="DIN" panose="020008030400000200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4731"/>
            <a:ext cx="9194800" cy="62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7494</TotalTime>
  <Words>1575</Words>
  <Application>Microsoft Office PowerPoint</Application>
  <PresentationFormat>Widescreen</PresentationFormat>
  <Paragraphs>264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DIN</vt:lpstr>
      <vt:lpstr>Helvetica LT Std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LAYOUT</vt:lpstr>
      <vt:lpstr>SITE LAYOUT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Dick Grant</dc:creator>
  <cp:lastModifiedBy>Madonna Courtney</cp:lastModifiedBy>
  <cp:revision>402</cp:revision>
  <cp:lastPrinted>2019-06-19T17:34:35Z</cp:lastPrinted>
  <dcterms:created xsi:type="dcterms:W3CDTF">2016-05-10T15:23:18Z</dcterms:created>
  <dcterms:modified xsi:type="dcterms:W3CDTF">2019-06-20T13:54:44Z</dcterms:modified>
</cp:coreProperties>
</file>